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8"/>
  </p:notesMasterIdLst>
  <p:sldIdLst>
    <p:sldId id="257" r:id="rId4"/>
    <p:sldId id="258" r:id="rId5"/>
    <p:sldId id="259" r:id="rId6"/>
    <p:sldId id="261" r:id="rId7"/>
    <p:sldId id="265" r:id="rId8"/>
    <p:sldId id="263" r:id="rId9"/>
    <p:sldId id="267" r:id="rId10"/>
    <p:sldId id="268" r:id="rId11"/>
    <p:sldId id="269" r:id="rId12"/>
    <p:sldId id="270" r:id="rId13"/>
    <p:sldId id="271" r:id="rId14"/>
    <p:sldId id="264" r:id="rId15"/>
    <p:sldId id="260" r:id="rId16"/>
    <p:sldId id="272" r:id="rId17"/>
  </p:sldIdLst>
  <p:sldSz cx="9144000" cy="5143500" type="screen16x9"/>
  <p:notesSz cx="6858000" cy="9144000"/>
  <p:embeddedFontLst>
    <p:embeddedFont>
      <p:font typeface="Dosis" panose="020B0604020202020204" charset="0"/>
      <p:regular r:id="rId19"/>
      <p:bold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Roboto Black" panose="020B0604020202020204" charset="0"/>
      <p:bold r:id="rId25"/>
      <p:boldItalic r:id="rId26"/>
    </p:embeddedFont>
    <p:embeddedFont>
      <p:font typeface="Roboto Thin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9553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59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88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27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170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556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11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97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14747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Attribution Queries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Russ Chew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March 3, 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2019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 (continued)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4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6"/>
            <a:ext cx="4920900" cy="95353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last touches on the purchase page is each campaign responsible for?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By using the last touch  query but adding a where clause, we can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determing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which last touches led to a purchase.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Shape 325">
            <a:extLst>
              <a:ext uri="{FF2B5EF4-FFF2-40B4-BE49-F238E27FC236}">
                <a16:creationId xmlns:a16="http://schemas.microsoft.com/office/drawing/2014/main" id="{24B6C3EB-4869-496F-8ECF-5514F2E5C3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77883"/>
              </p:ext>
            </p:extLst>
          </p:nvPr>
        </p:nvGraphicFramePr>
        <p:xfrm>
          <a:off x="177975" y="2320795"/>
          <a:ext cx="4920900" cy="277341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22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1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Email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weekly-newsletter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115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1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Facebook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-ad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113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48611031"/>
                  </a:ext>
                </a:extLst>
              </a:tr>
              <a:tr h="28701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Email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-campaign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54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534088096"/>
                  </a:ext>
                </a:extLst>
              </a:tr>
              <a:tr h="28701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NY Times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getting-to-know-cool-</a:t>
                      </a:r>
                      <a:r>
                        <a:rPr lang="en-US" sz="800" dirty="0" err="1"/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19069030"/>
                  </a:ext>
                </a:extLst>
              </a:tr>
              <a:tr h="28701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Buzzfeed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ten-crazy-cool-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-facts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621432"/>
                  </a:ext>
                </a:extLst>
              </a:tr>
              <a:tr h="28701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paid-search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1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Medium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interview-with-cool-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-founder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1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-search	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45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Typical User Journey?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311700" y="1229679"/>
            <a:ext cx="7959476" cy="178731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What is a typical user journey?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typical user will get exposure via a first campaign.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Frequently, a user will forget about the product he/she was looking at, but a second reminder will generally lead to a higher likelihood of a completed transaction.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second reminders increase the likelihood that a transaction will come to fruition, thus increasing sales and revenue numbers.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8458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Optimize the Campaign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48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837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can re-invest in 5 campaigns.  Which should they pick and why?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chart below shows the number of first touches, last touches, and confirmed purchases.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024906712"/>
              </p:ext>
            </p:extLst>
          </p:nvPr>
        </p:nvGraphicFramePr>
        <p:xfrm>
          <a:off x="177975" y="2038925"/>
          <a:ext cx="8520600" cy="30349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3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1</a:t>
                      </a:r>
                      <a:r>
                        <a:rPr lang="en-US" sz="1000" b="1" baseline="30000" dirty="0" err="1">
                          <a:solidFill>
                            <a:srgbClr val="FFFFFF"/>
                          </a:solidFill>
                        </a:rPr>
                        <a:t>st</a:t>
                      </a: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 Touches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Last Touches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Confirmed purchases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interview-with-cool-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-founder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622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184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getting-to-know-cool-</a:t>
                      </a:r>
                      <a:r>
                        <a:rPr lang="en-US" sz="800" dirty="0" err="1"/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612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232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243463706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ten-crazy-cool-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-facts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576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190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141309216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169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60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weekly-newsletter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447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115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-ad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443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113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98629894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-campaign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245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54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43218435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paid-search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0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178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Optimize the Campaign Budget(continued)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4"/>
            <a:ext cx="4968183" cy="381724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Based on the numbers on the table,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should focus their campaigns based on current business needs.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If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is looking to optimize their profits and sales, they should focus on the weekly newsletters, retargeting ad, retargeting campaign, paid search, and ten crazy cool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facts.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If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is looking to optimize interest generated by each campaign, the company should focus on campaigns generating the greatest amount of total touches,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ie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interview with cool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founder, getting to know cool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ten crazy cool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facts, weekly newsletters, and retargeting ads.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company should drop the 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-search, as the campaign doesn’t produce much in terms of final sales and doesn’t generate much initial interest.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hape 323">
            <a:extLst>
              <a:ext uri="{FF2B5EF4-FFF2-40B4-BE49-F238E27FC236}">
                <a16:creationId xmlns:a16="http://schemas.microsoft.com/office/drawing/2014/main" id="{E4C25DCC-F252-4F86-83A7-ACB7296E5024}"/>
              </a:ext>
            </a:extLst>
          </p:cNvPr>
          <p:cNvSpPr txBox="1"/>
          <p:nvPr/>
        </p:nvSpPr>
        <p:spPr>
          <a:xfrm>
            <a:off x="5267426" y="1201324"/>
            <a:ext cx="3328050" cy="66291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SELECT utm_campaign, count(distinct user_id)</a:t>
            </a:r>
          </a:p>
          <a:p>
            <a:pPr lvl="0"/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FROM page_visits</a:t>
            </a:r>
          </a:p>
          <a:p>
            <a:pPr lvl="0"/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lvl="0"/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ORDER BY 2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E91E7105-8CDC-4CF8-ADAD-E3485D6EA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246321"/>
              </p:ext>
            </p:extLst>
          </p:nvPr>
        </p:nvGraphicFramePr>
        <p:xfrm>
          <a:off x="5267426" y="1917969"/>
          <a:ext cx="3328050" cy="31006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57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VISITORS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getting-to-know-cool-</a:t>
                      </a:r>
                      <a:r>
                        <a:rPr lang="en-US" sz="800" dirty="0" err="1"/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747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0795926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ten-crazy-cool-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-facts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648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interview-with-cool-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-founder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625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weekly-newsletter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450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-ad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445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-campaign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246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067111136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paid-search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179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91547536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171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658116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89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marR="0" lvl="0" indent="-457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Getting familiar with </a:t>
            </a:r>
            <a:r>
              <a:rPr 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CoolTshirts</a:t>
            </a:r>
            <a:endParaRPr lang="en-US"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533400" marR="0" lvl="0" indent="-457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</a:p>
          <a:p>
            <a:pPr marL="533400" marR="0" lvl="0" indent="-457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Getting familiar with </a:t>
            </a: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Getting Familiar with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77975" y="3198736"/>
            <a:ext cx="3870900" cy="18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--number of campaigns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--number of sources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--list of campaigns by sources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199741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campaigns and sources does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use? Which source is used for each campaign?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Sources are communication mediums used to share campaigns are shared with a customer.  Sources are typically emails, websites, or internet searches.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campaign is the specific ad or email blast (e.g.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-ad or weekly-newsletter)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Using a simple select query, we can determine the number of  campaigns and sources.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280555182"/>
              </p:ext>
            </p:extLst>
          </p:nvPr>
        </p:nvGraphicFramePr>
        <p:xfrm>
          <a:off x="5203630" y="1201325"/>
          <a:ext cx="3328050" cy="37715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57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rgbClr val="FFFFFF"/>
                          </a:solidFill>
                        </a:rPr>
                        <a:t>Utm_source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getting-to-know-cool-</a:t>
                      </a:r>
                      <a:r>
                        <a:rPr lang="en-US" sz="800" dirty="0" err="1"/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nytimes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0795926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weekly-newsletter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email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ten-crazy-cool-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-facts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buzzfeed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-campaign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email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-ad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facebook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interview-with-cool-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-founder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medium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067111136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paid-search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91547536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65811663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Number of campaigns</a:t>
                      </a:r>
                      <a:endParaRPr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Number of sources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17841367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8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94645157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Getting Familiar with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(continued)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311700" y="3327836"/>
            <a:ext cx="3870900" cy="152303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What pages are on their website?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By using a “select distinct” query, we can find the different pages associated on the website.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page names on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are listed to the right.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549632268"/>
              </p:ext>
            </p:extLst>
          </p:nvPr>
        </p:nvGraphicFramePr>
        <p:xfrm>
          <a:off x="5840819" y="1201324"/>
          <a:ext cx="2204483" cy="242083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204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72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Page Names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1 - </a:t>
                      </a:r>
                      <a:r>
                        <a:rPr lang="en-US" sz="800" dirty="0" err="1"/>
                        <a:t>landing_page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7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2 - </a:t>
                      </a:r>
                      <a:r>
                        <a:rPr lang="en-US" sz="800" dirty="0" err="1"/>
                        <a:t>shopping_cart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7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 – checkout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7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 – purchase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What Is The User Journey?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06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MIN(timestamp)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4</a:t>
            </a:r>
          </a:p>
          <a:p>
            <a:pPr lvl="0"/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first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touches is each campaign responsible for?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By using a query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for the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min timestamp, we can find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first source and campaign which led the user to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There were 4 campaigns which were successful in garnering a user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78284342"/>
              </p:ext>
            </p:extLst>
          </p:nvPr>
        </p:nvGraphicFramePr>
        <p:xfrm>
          <a:off x="177975" y="3189000"/>
          <a:ext cx="4920900" cy="17587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Medium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interview-with-cool-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-founder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622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NY Times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getting-to-know-cool-</a:t>
                      </a:r>
                      <a:r>
                        <a:rPr lang="en-US" sz="800" dirty="0" err="1"/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612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Buzzfeed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ten-crazy-cool-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-facts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576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-search	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169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81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 (continued)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4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5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75506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last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touches is each campaign responsible for? </a:t>
            </a:r>
          </a:p>
          <a:p>
            <a:pPr marL="457200" lvl="0" indent="-30480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By using a query for the max timestamp, we can find the first source and campaign which led the user to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673860511"/>
              </p:ext>
            </p:extLst>
          </p:nvPr>
        </p:nvGraphicFramePr>
        <p:xfrm>
          <a:off x="177975" y="1956391"/>
          <a:ext cx="4920900" cy="31006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Email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weekly-newsletter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447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Facebook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-ad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443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54861103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Email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-campaign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245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534088096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NY Times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getting-to-know-cool-</a:t>
                      </a:r>
                      <a:r>
                        <a:rPr lang="en-US" sz="800" dirty="0" err="1"/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232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1906903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Buzzfeed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ten-crazy-cool-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-facts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190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62143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Medium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interview-with-cool-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-founder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184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paid-search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178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-search	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856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User Journey? (continued)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select count(distinct user_id)</a:t>
            </a:r>
          </a:p>
          <a:p>
            <a:pPr lvl="0"/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from page_visits</a:t>
            </a:r>
          </a:p>
          <a:p>
            <a:pPr lvl="0"/>
            <a:r>
              <a:rPr lang="en-US" sz="900">
                <a:latin typeface="Courier New"/>
                <a:ea typeface="Courier New"/>
                <a:cs typeface="Courier New"/>
                <a:sym typeface="Courier New"/>
              </a:rPr>
              <a:t>where page_name = '4 - purchase';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By using a query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for distinct “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user_id”s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we can find how many users made a purchase with the identifier “4 – purchase”.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645085996"/>
              </p:ext>
            </p:extLst>
          </p:nvPr>
        </p:nvGraphicFramePr>
        <p:xfrm>
          <a:off x="1774959" y="3266972"/>
          <a:ext cx="2037050" cy="7522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03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Visitors who made a purchase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361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4750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1269</Words>
  <Application>Microsoft Office PowerPoint</Application>
  <PresentationFormat>On-screen Show (16:9)</PresentationFormat>
  <Paragraphs>267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 Black</vt:lpstr>
      <vt:lpstr>Roboto</vt:lpstr>
      <vt:lpstr>Courier New</vt:lpstr>
      <vt:lpstr>Arial</vt:lpstr>
      <vt:lpstr>Roboto Thin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Russell Chew</dc:creator>
  <cp:lastModifiedBy>Russell Chew</cp:lastModifiedBy>
  <cp:revision>47</cp:revision>
  <dcterms:modified xsi:type="dcterms:W3CDTF">2019-03-03T21:07:50Z</dcterms:modified>
</cp:coreProperties>
</file>